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62" r:id="rId7"/>
    <p:sldId id="263" r:id="rId8"/>
    <p:sldId id="264" r:id="rId9"/>
    <p:sldId id="266" r:id="rId10"/>
    <p:sldId id="267" r:id="rId11"/>
    <p:sldId id="268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CA95-2AD0-B815-85A9-83C67F2BE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4DD42-B9E3-84AC-1011-1001A2BE8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097D3-D4A3-6CE4-D065-81F0647E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F6FE-4292-E2A8-110B-72B8921F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B363B-BE61-B4E3-4FC8-F4D5A16E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5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CEA2-48C8-F614-D210-FA04AAE4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8C3E2-E94D-8C0A-9C45-F334AFAFA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B6CCB-6C4A-EECC-EC5F-8AA0DF53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2E59A-EF52-5594-A1C4-698C0C4B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6CD13-FF09-8C1A-0CA7-E5F58FC0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0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F61A8-B768-4FE5-F00D-AFDDDFD76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E9D4A3-4E47-6849-9647-8309D65906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355D2-9F8F-6177-226A-77A49ABB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9FF24-E468-B411-BDAB-A36C6F30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05AC2-E4FB-432B-4F59-32D6C9AC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5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2C51-51E0-19BE-B370-EE6CD539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8466E-1949-0CCC-954F-0087648FA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B0B04-1B02-2619-B868-B05D0262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68B77-2FBE-1671-5409-61C9C039E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EEC8C-FB76-E1DB-CD29-0F3A40BF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46F2-239A-F47F-F9EF-741B61E7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A0C83-D982-3CD4-82D8-87A64AA94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8CFA-93D0-AE5E-501E-7619912B8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8D7E3-7B8B-FA32-2F82-D695A8269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B2900-8E8E-CC4E-EC83-F65087E5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4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8FEE-D1A8-B359-F03B-86C308C4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1CFAF-D9DB-858C-5B65-79F908D87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CDEF5-EE71-E3E9-147B-61A3D9E94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105CE-5EA3-5C85-D5A1-0C9398E1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5EA91-16C3-C67B-5FB4-17F64A6A9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2EE40-F753-C624-7D5C-DEB04E17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5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AD0AE-ED20-3BB0-A741-A83E2915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7FBBC-5DE2-0D8B-23CF-9E857EF96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87D08-91AF-7444-5708-30ED1421B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8D35C-5DF9-CD7C-C703-E840A2279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5B5B6-B6A9-16E2-84B2-15D3EA2C7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78ED0-DF91-A043-4B6A-B88ADFA6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1E2EC9-62DD-6AB6-F1BB-D1527A7C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03536-9EC7-54D0-114B-BC547FCC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060C-3C0F-57DC-FB8D-62DA80A0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19F06-8ED7-3549-9273-39D81A53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559D5-F916-A199-790E-B53399E7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A2066-F963-DF2F-8AE8-47F24161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31A52-8053-E829-6D08-9353989B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30459-8218-6683-F7E8-A93BC4A1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AACC1-5C04-2AEE-123C-8AD9BF70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4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FA49-AFBD-7294-05A4-95CD04EF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FC4B-C192-7A46-C9DA-2444C3732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D34C6-F5ED-DA8C-F22B-AFC9B384B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FC3B2-89AD-B93F-EC01-79495753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DF922-C96D-5740-E37C-76B0EA265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8BA2E-B263-5B6D-3726-C53920E6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3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1A1C-4E39-FD05-BD00-4E45B43E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54585-0588-983B-5885-5253FB43A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6A0ED-34B0-21E3-CE33-CBD09B2F4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94D34-559E-339A-AB20-D161279F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2C9E0-693D-B22C-5406-E71A5D9AA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CD330-5CC6-4CCF-15FE-5882D964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2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FF362-BAF8-22D6-3F3B-B27A990E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882D4-A393-481C-707D-8EFE2E082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1D9E-CEAC-5F78-3C12-64572D46B5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9541CA-62EB-4A24-A48C-C76F8A843401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27A73-D8DD-BAE8-07E3-7960EEF16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7FDE-51A6-9779-02B8-C51B0883D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D197B5-27A4-469B-BD10-D34E0551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8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8A34-E220-2A0F-C93A-1B9801200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Calculus Horiba </a:t>
            </a:r>
            <a:r>
              <a:rPr lang="en-US" dirty="0" err="1"/>
              <a:t>XploRA</a:t>
            </a:r>
            <a:r>
              <a:rPr lang="en-US" dirty="0"/>
              <a:t> Plus Method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FDA26-A662-0347-D4DD-5196929D7B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62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6675-496D-1E5B-CD1C-3449930B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 Height Analysis of the peak located between 1635-1685 cm</a:t>
            </a:r>
            <a:r>
              <a:rPr lang="en-US" baseline="30000" dirty="0"/>
              <a:t>-1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68B3D-EF2E-B35A-573A-484FC385C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2182" y="264204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1C5BB-9890-35BB-1E73-8928DC45D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34025" cy="422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FAEB4-D963-AB86-2F1D-96F37B4C26AC}"/>
              </a:ext>
            </a:extLst>
          </p:cNvPr>
          <p:cNvSpPr txBox="1"/>
          <p:nvPr/>
        </p:nvSpPr>
        <p:spPr>
          <a:xfrm>
            <a:off x="7056246" y="1690688"/>
            <a:ext cx="407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Cursor value ≥ 3.00 is determined to be Dexamethasone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E8B88-BAB0-F07C-58C9-27B4CCDAD772}"/>
              </a:ext>
            </a:extLst>
          </p:cNvPr>
          <p:cNvSpPr txBox="1"/>
          <p:nvPr/>
        </p:nvSpPr>
        <p:spPr>
          <a:xfrm>
            <a:off x="7056246" y="3889653"/>
            <a:ext cx="407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0.01 &lt; Cursor value ≤ 2.00 is determined to be Non-Dexamethasone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46B82-D0C1-4A54-8CC4-0C3C9EEC9D58}"/>
              </a:ext>
            </a:extLst>
          </p:cNvPr>
          <p:cNvSpPr txBox="1"/>
          <p:nvPr/>
        </p:nvSpPr>
        <p:spPr>
          <a:xfrm>
            <a:off x="7056246" y="2782669"/>
            <a:ext cx="407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2.00 &lt; Cursor value &lt; 3.00 is determined to be 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70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61A990-F70F-2D5E-A4C9-396796D48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0" y="1690688"/>
            <a:ext cx="5955170" cy="355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08F43-5C80-1B4A-FD98-000F3516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510" y="1876719"/>
            <a:ext cx="5952744" cy="3630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BC1D35-7181-80FB-AC26-76BB123B0508}"/>
              </a:ext>
            </a:extLst>
          </p:cNvPr>
          <p:cNvSpPr txBox="1"/>
          <p:nvPr/>
        </p:nvSpPr>
        <p:spPr>
          <a:xfrm>
            <a:off x="6096000" y="5893251"/>
            <a:ext cx="4076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40 particles classified as unknown</a:t>
            </a:r>
            <a:r>
              <a:rPr lang="en-US" sz="2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43EE7-9386-7FFA-9902-70DA0AB0543B}"/>
              </a:ext>
            </a:extLst>
          </p:cNvPr>
          <p:cNvSpPr txBox="1"/>
          <p:nvPr/>
        </p:nvSpPr>
        <p:spPr>
          <a:xfrm>
            <a:off x="6239256" y="1121100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Non-Dexamethasone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161A94-D8A4-7B60-A4F7-6828B4DDD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81" y="5962650"/>
            <a:ext cx="4076700" cy="89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510B35-9D1D-0CE2-1B38-2DDF3D1A9CDE}"/>
              </a:ext>
            </a:extLst>
          </p:cNvPr>
          <p:cNvSpPr txBox="1"/>
          <p:nvPr/>
        </p:nvSpPr>
        <p:spPr>
          <a:xfrm>
            <a:off x="428740" y="1273500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Dexamethasone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1F13F-8359-D05E-DB74-841EA67D83F5}"/>
              </a:ext>
            </a:extLst>
          </p:cNvPr>
          <p:cNvSpPr txBox="1"/>
          <p:nvPr/>
        </p:nvSpPr>
        <p:spPr>
          <a:xfrm>
            <a:off x="428740" y="713936"/>
            <a:ext cx="4076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1000 Particle analysis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570C9-1CC7-F510-629F-6F4A2CAD985A}"/>
              </a:ext>
            </a:extLst>
          </p:cNvPr>
          <p:cNvSpPr txBox="1"/>
          <p:nvPr/>
        </p:nvSpPr>
        <p:spPr>
          <a:xfrm>
            <a:off x="276340" y="5491258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FB636-9DAF-8417-9B10-4D950332D57C}"/>
              </a:ext>
            </a:extLst>
          </p:cNvPr>
          <p:cNvSpPr txBox="1"/>
          <p:nvPr/>
        </p:nvSpPr>
        <p:spPr>
          <a:xfrm>
            <a:off x="8963947" y="0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ELN Reference: 250429-0072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161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FB8D6C-845C-FB5C-3C3D-DAC92FDD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212" y="1728788"/>
            <a:ext cx="4314825" cy="89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AC8BB-1CB4-7E81-51AD-B6E12CF2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777"/>
          <a:stretch/>
        </p:blipFill>
        <p:spPr>
          <a:xfrm>
            <a:off x="7415213" y="3352799"/>
            <a:ext cx="2147888" cy="847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66C4E-DB45-A821-7021-C37F6B0285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/>
        </p:blipFill>
        <p:spPr>
          <a:xfrm>
            <a:off x="7424736" y="4848224"/>
            <a:ext cx="2147888" cy="933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32E3B5-BCA6-B6D6-9388-126265E8B158}"/>
              </a:ext>
            </a:extLst>
          </p:cNvPr>
          <p:cNvSpPr txBox="1"/>
          <p:nvPr/>
        </p:nvSpPr>
        <p:spPr>
          <a:xfrm>
            <a:off x="7415212" y="2983467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Dexamethasone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E643F-856B-3A8C-10A2-8F3EBC48052A}"/>
              </a:ext>
            </a:extLst>
          </p:cNvPr>
          <p:cNvSpPr txBox="1"/>
          <p:nvPr/>
        </p:nvSpPr>
        <p:spPr>
          <a:xfrm>
            <a:off x="7415212" y="4488417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Non-Dexamethasone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9DFF2-8B0F-DEE5-1298-FB15217213AC}"/>
              </a:ext>
            </a:extLst>
          </p:cNvPr>
          <p:cNvSpPr txBox="1"/>
          <p:nvPr/>
        </p:nvSpPr>
        <p:spPr>
          <a:xfrm>
            <a:off x="7415211" y="1403389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A170B8-4C7D-27B7-C0F9-DE1A1FFD577D}"/>
              </a:ext>
            </a:extLst>
          </p:cNvPr>
          <p:cNvSpPr txBox="1"/>
          <p:nvPr/>
        </p:nvSpPr>
        <p:spPr>
          <a:xfrm>
            <a:off x="838200" y="1403389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57800A-CCEB-FC9C-97B4-B88C40BFA5D2}"/>
              </a:ext>
            </a:extLst>
          </p:cNvPr>
          <p:cNvSpPr txBox="1"/>
          <p:nvPr/>
        </p:nvSpPr>
        <p:spPr>
          <a:xfrm>
            <a:off x="838200" y="2983467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Dexamethasone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CD32A-F557-484B-3D79-75C8D0E59166}"/>
              </a:ext>
            </a:extLst>
          </p:cNvPr>
          <p:cNvSpPr txBox="1"/>
          <p:nvPr/>
        </p:nvSpPr>
        <p:spPr>
          <a:xfrm>
            <a:off x="838199" y="4494250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Non-Dexamethasone</a:t>
            </a:r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A8E9A8-7747-8611-9DC1-C23351B4BEA5}"/>
              </a:ext>
            </a:extLst>
          </p:cNvPr>
          <p:cNvSpPr txBox="1"/>
          <p:nvPr/>
        </p:nvSpPr>
        <p:spPr>
          <a:xfrm>
            <a:off x="7415211" y="615345"/>
            <a:ext cx="407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Dexamethasone containing Placebo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Lot:DGO-25A-117P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13CAA8-3B0A-7C8F-6112-8B25567A2686}"/>
              </a:ext>
            </a:extLst>
          </p:cNvPr>
          <p:cNvSpPr txBox="1"/>
          <p:nvPr/>
        </p:nvSpPr>
        <p:spPr>
          <a:xfrm>
            <a:off x="838198" y="615344"/>
            <a:ext cx="407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Tobramycin containing Placebo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Lot:DGO-25A-114P</a:t>
            </a:r>
            <a:r>
              <a:rPr lang="en-US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C4498A-8A56-B687-2C67-B2829E244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1728788"/>
            <a:ext cx="4286250" cy="904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F1C2E7-178C-7DC2-1D89-EF1E650CF8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0221"/>
          <a:stretch/>
        </p:blipFill>
        <p:spPr>
          <a:xfrm>
            <a:off x="838198" y="3352799"/>
            <a:ext cx="2147889" cy="895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A7C847B-C3C1-4D8D-5003-E9634F0634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0548"/>
          <a:stretch/>
        </p:blipFill>
        <p:spPr>
          <a:xfrm>
            <a:off x="833435" y="4857749"/>
            <a:ext cx="2147888" cy="92392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A43BF6-D6F2-97CE-F3B5-463EB52F8553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A2B94D-0B40-FA81-F2B1-3F31B2121C45}"/>
              </a:ext>
            </a:extLst>
          </p:cNvPr>
          <p:cNvSpPr txBox="1"/>
          <p:nvPr/>
        </p:nvSpPr>
        <p:spPr>
          <a:xfrm>
            <a:off x="2876318" y="7111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ELN Reference: 250430-0049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2A055-BDB8-383A-994A-A30CD1B36B17}"/>
              </a:ext>
            </a:extLst>
          </p:cNvPr>
          <p:cNvSpPr txBox="1"/>
          <p:nvPr/>
        </p:nvSpPr>
        <p:spPr>
          <a:xfrm>
            <a:off x="8973974" y="6866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ELN Reference: 250430-0049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934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4C15-8D74-7261-9420-A27CD6B3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Horiba Reporting Results Trouble shooting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B25D9-F070-779B-79A7-4C691536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76700" cy="923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FFC47-F0F1-7593-D2EC-DA2BA25B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02715"/>
            <a:ext cx="4038600" cy="87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12D73-9DA7-DAA7-9846-CE41321FF8D9}"/>
              </a:ext>
            </a:extLst>
          </p:cNvPr>
          <p:cNvSpPr txBox="1"/>
          <p:nvPr/>
        </p:nvSpPr>
        <p:spPr>
          <a:xfrm>
            <a:off x="6096000" y="1783318"/>
            <a:ext cx="407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statistics will not update when excluding particles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F1811-E698-F0F7-91A6-3B232E27CCA3}"/>
              </a:ext>
            </a:extLst>
          </p:cNvPr>
          <p:cNvSpPr txBox="1"/>
          <p:nvPr/>
        </p:nvSpPr>
        <p:spPr>
          <a:xfrm>
            <a:off x="6096000" y="2902715"/>
            <a:ext cx="4076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Total, Dexamethasone and Non-Dexamethasone data can be exported to calculate and report area, diameter, ellipse ratio, circularity, convexity, elongation.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2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F6072-3370-F173-091C-6530F521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Dexamethasone API Spectra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7BCCA-C73B-3022-A84C-E81FE6BA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55" y="1368286"/>
            <a:ext cx="4923090" cy="53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4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FEC8-18CD-D73A-12CF-CD68E450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Tobramycin API Spectra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E5D768-8763-A10D-1B40-27DC2FAD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459" y="1251527"/>
            <a:ext cx="5343082" cy="560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8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A7FEA-5816-CD7E-4D93-437C42B33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Analysis of API in Gel Matrix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069B1295-22B8-9193-A434-92D895A99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312363"/>
              </p:ext>
            </p:extLst>
          </p:nvPr>
        </p:nvGraphicFramePr>
        <p:xfrm>
          <a:off x="838200" y="84815"/>
          <a:ext cx="8629072" cy="6688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918156" imgH="6009443" progId="Word.Document.12">
                  <p:embed/>
                </p:oleObj>
              </mc:Choice>
              <mc:Fallback>
                <p:oleObj name="Document" r:id="rId2" imgW="6918156" imgH="60094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84815"/>
                        <a:ext cx="8629072" cy="6688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FF3FB1-B966-DD0A-8458-1550BBC9F24E}"/>
              </a:ext>
            </a:extLst>
          </p:cNvPr>
          <p:cNvCxnSpPr>
            <a:cxnSpLocks/>
          </p:cNvCxnSpPr>
          <p:nvPr/>
        </p:nvCxnSpPr>
        <p:spPr>
          <a:xfrm flipV="1">
            <a:off x="9328727" y="4708733"/>
            <a:ext cx="1081809" cy="851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040374-4877-63A3-D7A6-3BF32EE1F505}"/>
              </a:ext>
            </a:extLst>
          </p:cNvPr>
          <p:cNvSpPr txBox="1"/>
          <p:nvPr/>
        </p:nvSpPr>
        <p:spPr>
          <a:xfrm>
            <a:off x="9927364" y="3808487"/>
            <a:ext cx="124626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Tobramycin spectrum was taken from best case scenario particle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2A62BD-5436-53D9-3553-36FC75352D31}"/>
              </a:ext>
            </a:extLst>
          </p:cNvPr>
          <p:cNvSpPr/>
          <p:nvPr/>
        </p:nvSpPr>
        <p:spPr>
          <a:xfrm>
            <a:off x="9972942" y="3808487"/>
            <a:ext cx="1068224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2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622A-C493-E26D-601B-AD6279EF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ParticleFinder</a:t>
            </a:r>
            <a:r>
              <a:rPr lang="en-US" dirty="0"/>
              <a:t> Analysis (Triangle Autothresholding)</a:t>
            </a:r>
            <a:br>
              <a:rPr lang="en-US" dirty="0"/>
            </a:br>
            <a:r>
              <a:rPr lang="en-US" dirty="0"/>
              <a:t>5x5 Mosaic of RLD 50X Lot: VU145A </a:t>
            </a:r>
          </a:p>
        </p:txBody>
      </p:sp>
      <p:pic>
        <p:nvPicPr>
          <p:cNvPr id="6" name="Content Placeholder 5" descr="A close-up of a white surface&#10;&#10;AI-generated content may be incorrect.">
            <a:extLst>
              <a:ext uri="{FF2B5EF4-FFF2-40B4-BE49-F238E27FC236}">
                <a16:creationId xmlns:a16="http://schemas.microsoft.com/office/drawing/2014/main" id="{C707A716-9CAF-02DF-6335-1412900D85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40" y="1690688"/>
            <a:ext cx="5265410" cy="355282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4B3F4-947D-C42F-D53B-28164970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439" y="1690688"/>
            <a:ext cx="52387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1C31-BCE6-3BC7-B98C-D7AC2246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4.5 mm x 1.0 mm Mosaic RLD 50X Lot: VU145A</a:t>
            </a:r>
          </a:p>
        </p:txBody>
      </p:sp>
      <p:pic>
        <p:nvPicPr>
          <p:cNvPr id="4" name="Picture 3" descr="A white surface with black dots&#10;&#10;AI-generated content may be incorrect.">
            <a:extLst>
              <a:ext uri="{FF2B5EF4-FFF2-40B4-BE49-F238E27FC236}">
                <a16:creationId xmlns:a16="http://schemas.microsoft.com/office/drawing/2014/main" id="{F8CB7530-D856-B0A3-98F9-2844A2CB3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70" y="4357744"/>
            <a:ext cx="9945060" cy="2241449"/>
          </a:xfrm>
          <a:prstGeom prst="rect">
            <a:avLst/>
          </a:prstGeom>
        </p:spPr>
      </p:pic>
      <p:pic>
        <p:nvPicPr>
          <p:cNvPr id="6" name="Picture 5" descr="A white surface with black dots&#10;&#10;AI-generated content may be incorrect.">
            <a:extLst>
              <a:ext uri="{FF2B5EF4-FFF2-40B4-BE49-F238E27FC236}">
                <a16:creationId xmlns:a16="http://schemas.microsoft.com/office/drawing/2014/main" id="{CDF15C11-1298-081C-2355-AC957AE0C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8" t="37759" r="84278" b="54051"/>
          <a:stretch/>
        </p:blipFill>
        <p:spPr>
          <a:xfrm>
            <a:off x="1123469" y="1886630"/>
            <a:ext cx="3395871" cy="23179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8575E8-62F0-69F2-B14B-FA748DF89D77}"/>
              </a:ext>
            </a:extLst>
          </p:cNvPr>
          <p:cNvCxnSpPr>
            <a:cxnSpLocks/>
          </p:cNvCxnSpPr>
          <p:nvPr/>
        </p:nvCxnSpPr>
        <p:spPr>
          <a:xfrm flipH="1" flipV="1">
            <a:off x="1123469" y="4204531"/>
            <a:ext cx="1371903" cy="1273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0E3597-584E-7B5E-2DE8-F4A308B65CAF}"/>
              </a:ext>
            </a:extLst>
          </p:cNvPr>
          <p:cNvCxnSpPr>
            <a:cxnSpLocks/>
          </p:cNvCxnSpPr>
          <p:nvPr/>
        </p:nvCxnSpPr>
        <p:spPr>
          <a:xfrm flipV="1">
            <a:off x="2572284" y="4204531"/>
            <a:ext cx="1947056" cy="12733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92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ADEA-A037-92DE-9717-A71194BB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for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BA1071-F8C3-2CEA-66E6-7B79B245E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78392"/>
              </p:ext>
            </p:extLst>
          </p:nvPr>
        </p:nvGraphicFramePr>
        <p:xfrm>
          <a:off x="899958" y="1483356"/>
          <a:ext cx="5196042" cy="45558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98021">
                  <a:extLst>
                    <a:ext uri="{9D8B030D-6E8A-4147-A177-3AD203B41FA5}">
                      <a16:colId xmlns:a16="http://schemas.microsoft.com/office/drawing/2014/main" val="217432561"/>
                    </a:ext>
                  </a:extLst>
                </a:gridCol>
                <a:gridCol w="2598021">
                  <a:extLst>
                    <a:ext uri="{9D8B030D-6E8A-4147-A177-3AD203B41FA5}">
                      <a16:colId xmlns:a16="http://schemas.microsoft.com/office/drawing/2014/main" val="255574746"/>
                    </a:ext>
                  </a:extLst>
                </a:gridCol>
              </a:tblGrid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Parameter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Parameter setting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91746126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Acquisition Time (s)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12459533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Accumulation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909780969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Range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Off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317701831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Autofocus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At all XY pixels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144248036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SWIFT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Off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50305347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Autoexposure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Off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3090052820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Spike Filter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Multiple Accum.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75969199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Delay Time (s)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411031254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Binning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03169975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Readout mode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Signal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3103127865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DeNoise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Lite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324939461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ICS correction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1494116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Dark correction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Off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72341489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Inst Process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404032983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Detector Gain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Best Dynamic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60719247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Detector ADC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 kHz HS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80101413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Detector temperature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-75.01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4293335271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Instrument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XploRA Plus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66567772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Detector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Synapse Plus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13005538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Objective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X50_VIS_LWD_DF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1096316108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Grating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386436022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Filter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10%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1842037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Laser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532nm_Edge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318835202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Spectro (cm</a:t>
                      </a:r>
                      <a:r>
                        <a:rPr lang="en-US" sz="1000" baseline="30000">
                          <a:effectLst/>
                        </a:rPr>
                        <a:t>-1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1400.00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875711044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Slit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1944474383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340653577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Illuminator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Dark field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2932162556"/>
                  </a:ext>
                </a:extLst>
              </a:tr>
              <a:tr h="1500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E-Cal_Neon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018" marR="60018" marT="0" marB="0"/>
                </a:tc>
                <a:extLst>
                  <a:ext uri="{0D108BD9-81ED-4DB2-BD59-A6C34878D82A}">
                    <a16:rowId xmlns:a16="http://schemas.microsoft.com/office/drawing/2014/main" val="19310705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D960EE4-DE3C-5056-ABF8-76456A970627}"/>
              </a:ext>
            </a:extLst>
          </p:cNvPr>
          <p:cNvSpPr txBox="1"/>
          <p:nvPr/>
        </p:nvSpPr>
        <p:spPr>
          <a:xfrm>
            <a:off x="6571504" y="1483356"/>
            <a:ext cx="407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a prefilter of Diameter ≤ 2.00 um to increase the robustness of spectra attained from analysis.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0017D-2A2E-4522-8B21-885AC9173BA3}"/>
              </a:ext>
            </a:extLst>
          </p:cNvPr>
          <p:cNvSpPr txBox="1"/>
          <p:nvPr/>
        </p:nvSpPr>
        <p:spPr>
          <a:xfrm>
            <a:off x="6571504" y="2601587"/>
            <a:ext cx="407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an “open” morphological filter to increase accuracy of sizing of particles.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80722-5A8C-56D5-590B-59190F94BF5C}"/>
              </a:ext>
            </a:extLst>
          </p:cNvPr>
          <p:cNvSpPr txBox="1"/>
          <p:nvPr/>
        </p:nvSpPr>
        <p:spPr>
          <a:xfrm>
            <a:off x="6571503" y="3989650"/>
            <a:ext cx="407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these settings while targeting 1000 particles. An average run can take ~ 14-16Hrs.</a:t>
            </a:r>
          </a:p>
        </p:txBody>
      </p:sp>
    </p:spTree>
    <p:extLst>
      <p:ext uri="{BB962C8B-B14F-4D97-AF65-F5344CB8AC3E}">
        <p14:creationId xmlns:p14="http://schemas.microsoft.com/office/powerpoint/2010/main" val="213145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6675-496D-1E5B-CD1C-3449930B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RLD Analysis of 1000 particles</a:t>
            </a:r>
            <a:br>
              <a:rPr lang="en-US" dirty="0"/>
            </a:br>
            <a:r>
              <a:rPr lang="en-US" dirty="0"/>
              <a:t>Total Particle Results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C53920-7A1D-1F6E-6F23-6094D4DA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1690688"/>
            <a:ext cx="5657850" cy="4324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F3AC69-2039-540E-E637-DE83C070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76700" cy="895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9C4832-6749-6902-FBB2-81DE966B0D0B}"/>
              </a:ext>
            </a:extLst>
          </p:cNvPr>
          <p:cNvSpPr txBox="1"/>
          <p:nvPr/>
        </p:nvSpPr>
        <p:spPr>
          <a:xfrm>
            <a:off x="8980572" y="-4207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ELN Reference: 250429-0072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A4CAD5-2B59-6FB1-B56A-2EA074C39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89" y="2923654"/>
            <a:ext cx="4563922" cy="35692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CC541C-EFFE-3FDD-CC89-F454BEB5A8FD}"/>
              </a:ext>
            </a:extLst>
          </p:cNvPr>
          <p:cNvSpPr txBox="1"/>
          <p:nvPr/>
        </p:nvSpPr>
        <p:spPr>
          <a:xfrm>
            <a:off x="8243164" y="1321356"/>
            <a:ext cx="36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spectra</a:t>
            </a:r>
          </a:p>
        </p:txBody>
      </p:sp>
    </p:spTree>
    <p:extLst>
      <p:ext uri="{BB962C8B-B14F-4D97-AF65-F5344CB8AC3E}">
        <p14:creationId xmlns:p14="http://schemas.microsoft.com/office/powerpoint/2010/main" val="3943749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6675-496D-1E5B-CD1C-3449930B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888"/>
            <a:ext cx="10515600" cy="1325563"/>
          </a:xfrm>
        </p:spPr>
        <p:txBody>
          <a:bodyPr/>
          <a:lstStyle/>
          <a:p>
            <a:r>
              <a:rPr lang="en-US" dirty="0"/>
              <a:t>Analysis by spectral subtraction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68B3D-EF2E-B35A-573A-484FC385C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2182" y="264204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2FF395E-78C9-F0CC-EFD1-2ED9A18141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660420"/>
              </p:ext>
            </p:extLst>
          </p:nvPr>
        </p:nvGraphicFramePr>
        <p:xfrm>
          <a:off x="838200" y="5472113"/>
          <a:ext cx="3219450" cy="1068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pectrum" r:id="rId2" imgW="5486400" imgH="1816730" progId="SpectrumOLEServer.Document">
                  <p:embed/>
                </p:oleObj>
              </mc:Choice>
              <mc:Fallback>
                <p:oleObj name="Spectrum" r:id="rId2" imgW="5486400" imgH="1816730" progId="SpectrumOLEServer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472113"/>
                        <a:ext cx="3219450" cy="10680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83C90C9-CCF8-A9F3-1B6D-80E90FAC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775" y="1690688"/>
            <a:ext cx="5534025" cy="422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0FEA9A-52E7-ECE1-84DA-417B374BCA3B}"/>
              </a:ext>
            </a:extLst>
          </p:cNvPr>
          <p:cNvSpPr txBox="1"/>
          <p:nvPr/>
        </p:nvSpPr>
        <p:spPr>
          <a:xfrm>
            <a:off x="8987729" y="0"/>
            <a:ext cx="407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ELN Reference: 250429-0072</a:t>
            </a:r>
            <a:r>
              <a:rPr lang="en-US" dirty="0"/>
              <a:t> </a:t>
            </a:r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849DC592-D17D-D921-A033-47775140B064}"/>
              </a:ext>
            </a:extLst>
          </p:cNvPr>
          <p:cNvSpPr/>
          <p:nvPr/>
        </p:nvSpPr>
        <p:spPr>
          <a:xfrm>
            <a:off x="2281323" y="4610100"/>
            <a:ext cx="914400" cy="914400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79ECC2B1-A8F9-0059-CA1D-7CC22F2B875F}"/>
              </a:ext>
            </a:extLst>
          </p:cNvPr>
          <p:cNvSpPr/>
          <p:nvPr/>
        </p:nvSpPr>
        <p:spPr>
          <a:xfrm>
            <a:off x="4800600" y="3695700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BF663A-741C-E82E-8AC1-3BDD0C61E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52" y="1166777"/>
            <a:ext cx="4563922" cy="35692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2258FD-BABD-3496-AD42-7CDFC0AB446D}"/>
              </a:ext>
            </a:extLst>
          </p:cNvPr>
          <p:cNvSpPr txBox="1"/>
          <p:nvPr/>
        </p:nvSpPr>
        <p:spPr>
          <a:xfrm>
            <a:off x="7163691" y="1349374"/>
            <a:ext cx="36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spectra with gel subtracted</a:t>
            </a:r>
          </a:p>
        </p:txBody>
      </p:sp>
    </p:spTree>
    <p:extLst>
      <p:ext uri="{BB962C8B-B14F-4D97-AF65-F5344CB8AC3E}">
        <p14:creationId xmlns:p14="http://schemas.microsoft.com/office/powerpoint/2010/main" val="114550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357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Office Theme</vt:lpstr>
      <vt:lpstr>Microsoft Word Document</vt:lpstr>
      <vt:lpstr>Spectrum</vt:lpstr>
      <vt:lpstr>Calculus Horiba XploRA Plus Method Development</vt:lpstr>
      <vt:lpstr>Dexamethasone API Spectra</vt:lpstr>
      <vt:lpstr>Tobramycin API Spectra</vt:lpstr>
      <vt:lpstr>Spectral Analysis of API in Gel Matrix</vt:lpstr>
      <vt:lpstr>ParticleFinder Analysis (Triangle Autothresholding) 5x5 Mosaic of RLD 50X Lot: VU145A </vt:lpstr>
      <vt:lpstr>4.5 mm x 1.0 mm Mosaic RLD 50X Lot: VU145A</vt:lpstr>
      <vt:lpstr>Settings for analysis</vt:lpstr>
      <vt:lpstr>RLD Analysis of 1000 particles Total Particle Results </vt:lpstr>
      <vt:lpstr>Analysis by spectral subtraction</vt:lpstr>
      <vt:lpstr>Cursor Height Analysis of the peak located between 1635-1685 cm-1</vt:lpstr>
      <vt:lpstr>PowerPoint Presentation</vt:lpstr>
      <vt:lpstr>PowerPoint Presentation</vt:lpstr>
      <vt:lpstr>Horiba Reporting Results Trouble shooting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Garcia</dc:creator>
  <cp:lastModifiedBy>Jacob Garcia</cp:lastModifiedBy>
  <cp:revision>5</cp:revision>
  <dcterms:created xsi:type="dcterms:W3CDTF">2025-05-12T14:57:00Z</dcterms:created>
  <dcterms:modified xsi:type="dcterms:W3CDTF">2025-05-12T19:29:52Z</dcterms:modified>
</cp:coreProperties>
</file>